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18"/>
  </p:notesMasterIdLst>
  <p:handoutMasterIdLst>
    <p:handoutMasterId r:id="rId19"/>
  </p:handoutMasterIdLst>
  <p:sldIdLst>
    <p:sldId id="614" r:id="rId2"/>
    <p:sldId id="579" r:id="rId3"/>
    <p:sldId id="615" r:id="rId4"/>
    <p:sldId id="616" r:id="rId5"/>
    <p:sldId id="617" r:id="rId6"/>
    <p:sldId id="618" r:id="rId7"/>
    <p:sldId id="619" r:id="rId8"/>
    <p:sldId id="620" r:id="rId9"/>
    <p:sldId id="621" r:id="rId10"/>
    <p:sldId id="622" r:id="rId11"/>
    <p:sldId id="624" r:id="rId12"/>
    <p:sldId id="625" r:id="rId13"/>
    <p:sldId id="626" r:id="rId14"/>
    <p:sldId id="627" r:id="rId15"/>
    <p:sldId id="628" r:id="rId16"/>
    <p:sldId id="341" r:id="rId17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336B433-2571-4396-9BCC-D43A7772D636}">
          <p14:sldIdLst>
            <p14:sldId id="614"/>
            <p14:sldId id="579"/>
            <p14:sldId id="615"/>
            <p14:sldId id="616"/>
            <p14:sldId id="617"/>
            <p14:sldId id="618"/>
            <p14:sldId id="619"/>
            <p14:sldId id="620"/>
            <p14:sldId id="621"/>
            <p14:sldId id="622"/>
            <p14:sldId id="624"/>
            <p14:sldId id="625"/>
            <p14:sldId id="626"/>
            <p14:sldId id="627"/>
            <p14:sldId id="628"/>
          </p14:sldIdLst>
        </p14:section>
        <p14:section name="Başlıksız Bölüm" id="{9F46FE22-F2F6-49FF-91BA-C61570806048}">
          <p14:sldIdLst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5501" autoAdjust="0"/>
  </p:normalViewPr>
  <p:slideViewPr>
    <p:cSldViewPr snapToGrid="0" showGuides="1">
      <p:cViewPr varScale="1">
        <p:scale>
          <a:sx n="78" d="100"/>
          <a:sy n="78" d="100"/>
        </p:scale>
        <p:origin x="55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B5E2A-8DD9-48D9-B211-F30BA1CF916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59A8AFDE-7497-4572-BF9E-727CFD6D7ADF}">
      <dgm:prSet/>
      <dgm:spPr/>
      <dgm:t>
        <a:bodyPr/>
        <a:lstStyle/>
        <a:p>
          <a:pPr algn="ctr" rtl="0"/>
          <a:r>
            <a:rPr lang="tr-TR" b="1" baseline="0" dirty="0">
              <a:latin typeface="Arial Black" panose="020B0A04020102020204" pitchFamily="34" charset="0"/>
            </a:rPr>
            <a:t>DANIŞMAN AKADEMİSYEN UYGULAMASI</a:t>
          </a:r>
          <a:endParaRPr lang="tr-TR" dirty="0">
            <a:latin typeface="Arial Black" panose="020B0A04020102020204" pitchFamily="34" charset="0"/>
          </a:endParaRPr>
        </a:p>
      </dgm:t>
    </dgm:pt>
    <dgm:pt modelId="{22EE5C1F-AE35-4D2B-894D-26AD6E8099B0}" type="parTrans" cxnId="{843C1AF2-7726-4B02-A3E2-459730FCCCD2}">
      <dgm:prSet/>
      <dgm:spPr/>
      <dgm:t>
        <a:bodyPr/>
        <a:lstStyle/>
        <a:p>
          <a:pPr algn="ctr"/>
          <a:endParaRPr lang="tr-TR">
            <a:latin typeface="Arial Black" panose="020B0A04020102020204" pitchFamily="34" charset="0"/>
          </a:endParaRPr>
        </a:p>
      </dgm:t>
    </dgm:pt>
    <dgm:pt modelId="{2BAE66E0-00E3-454A-A984-D567A6A85789}" type="sibTrans" cxnId="{843C1AF2-7726-4B02-A3E2-459730FCCCD2}">
      <dgm:prSet/>
      <dgm:spPr/>
      <dgm:t>
        <a:bodyPr/>
        <a:lstStyle/>
        <a:p>
          <a:pPr algn="ctr"/>
          <a:endParaRPr lang="tr-TR">
            <a:latin typeface="Arial Black" panose="020B0A04020102020204" pitchFamily="34" charset="0"/>
          </a:endParaRPr>
        </a:p>
      </dgm:t>
    </dgm:pt>
    <dgm:pt modelId="{C72D2D81-D752-4130-B1D0-5AB79CFB1D3E}" type="pres">
      <dgm:prSet presAssocID="{D2AB5E2A-8DD9-48D9-B211-F30BA1CF91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49A0D78-841E-4054-B077-5728E118F151}" type="pres">
      <dgm:prSet presAssocID="{59A8AFDE-7497-4572-BF9E-727CFD6D7ADF}" presName="parentText" presStyleLbl="node1" presStyleIdx="0" presStyleCnt="1" custLinFactNeighborY="-184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893447A-3A35-4245-9DFF-6860524C5994}" type="presOf" srcId="{D2AB5E2A-8DD9-48D9-B211-F30BA1CF916B}" destId="{C72D2D81-D752-4130-B1D0-5AB79CFB1D3E}" srcOrd="0" destOrd="0" presId="urn:microsoft.com/office/officeart/2005/8/layout/vList2"/>
    <dgm:cxn modelId="{843C1AF2-7726-4B02-A3E2-459730FCCCD2}" srcId="{D2AB5E2A-8DD9-48D9-B211-F30BA1CF916B}" destId="{59A8AFDE-7497-4572-BF9E-727CFD6D7ADF}" srcOrd="0" destOrd="0" parTransId="{22EE5C1F-AE35-4D2B-894D-26AD6E8099B0}" sibTransId="{2BAE66E0-00E3-454A-A984-D567A6A85789}"/>
    <dgm:cxn modelId="{9DEED384-7996-41A0-98DD-D417964796F8}" type="presOf" srcId="{59A8AFDE-7497-4572-BF9E-727CFD6D7ADF}" destId="{349A0D78-841E-4054-B077-5728E118F151}" srcOrd="0" destOrd="0" presId="urn:microsoft.com/office/officeart/2005/8/layout/vList2"/>
    <dgm:cxn modelId="{1C9F2E99-075A-4FC5-9630-83CB55008DB2}" type="presParOf" srcId="{C72D2D81-D752-4130-B1D0-5AB79CFB1D3E}" destId="{349A0D78-841E-4054-B077-5728E118F1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A0D78-841E-4054-B077-5728E118F151}">
      <dsp:nvSpPr>
        <dsp:cNvPr id="0" name=""/>
        <dsp:cNvSpPr/>
      </dsp:nvSpPr>
      <dsp:spPr>
        <a:xfrm>
          <a:off x="0" y="0"/>
          <a:ext cx="8669855" cy="1511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b="1" kern="1200" baseline="0" dirty="0">
              <a:latin typeface="Arial Black" panose="020B0A04020102020204" pitchFamily="34" charset="0"/>
            </a:rPr>
            <a:t>DANIŞMAN AKADEMİSYEN UYGULAMASI</a:t>
          </a:r>
          <a:endParaRPr lang="tr-TR" sz="3400" kern="1200" dirty="0">
            <a:latin typeface="Arial Black" panose="020B0A04020102020204" pitchFamily="34" charset="0"/>
          </a:endParaRPr>
        </a:p>
      </dsp:txBody>
      <dsp:txXfrm>
        <a:off x="73792" y="73792"/>
        <a:ext cx="8522271" cy="136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A8BE1-741E-4847-8A45-70538C4957F8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7BACE-CE7B-4697-89F5-1E8BA776EE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250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C1D33-2F36-486B-A1BA-4AF984AA564A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27961-5DEF-468C-AF0B-FD2A010F5F8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64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06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530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268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94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036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351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150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95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87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40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738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28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131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968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7961-5DEF-468C-AF0B-FD2A010F5F8E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1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38AE6932-E4CE-4282-8DEF-065CF86AB355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E99-77A2-4053-8AF7-76977486070C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B6AE-1DFB-4D10-8BFB-23514C0DDEC7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79F-70EC-4542-B801-3EE29BAE879D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0577-7F75-40F5-8A79-4B9227F31478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1C1C-196C-4F93-9DDE-EC462EC1E08F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7E2B99-91B4-4449-9F92-F8739F081349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2E7D581A-C8AD-436A-872E-4459C77ABF82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80F6-FC7F-470F-86C4-F8C401E5EB15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2153-25DD-4489-BAFF-01BDCFE748E7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35B6-33C0-4713-AD20-325E74591387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38CC703-9D49-4CE7-ADA1-E7314D5F56B0}" type="datetime1">
              <a:rPr lang="tr-TR" smtClean="0"/>
              <a:pPr/>
              <a:t>25.12.2019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2906C5C-297D-40D7-908D-F30303E58C5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009732797"/>
              </p:ext>
            </p:extLst>
          </p:nvPr>
        </p:nvGraphicFramePr>
        <p:xfrm>
          <a:off x="2097116" y="1083995"/>
          <a:ext cx="8669855" cy="1545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4307607" y="5871990"/>
            <a:ext cx="3558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Calibri" pitchFamily="34" charset="0"/>
                <a:cs typeface="Calibri" pitchFamily="34" charset="0"/>
              </a:rPr>
              <a:t>T.C.</a:t>
            </a:r>
          </a:p>
          <a:p>
            <a:pPr algn="ctr"/>
            <a:r>
              <a:rPr lang="tr-TR" sz="1600" b="1" dirty="0" smtClean="0">
                <a:latin typeface="Calibri" pitchFamily="34" charset="0"/>
                <a:cs typeface="Calibri" pitchFamily="34" charset="0"/>
              </a:rPr>
              <a:t>TRABZON VALİLİĞİ</a:t>
            </a:r>
          </a:p>
          <a:p>
            <a:pPr algn="ctr"/>
            <a:r>
              <a:rPr lang="tr-TR" sz="1600" b="1" dirty="0" smtClean="0">
                <a:latin typeface="Calibri" pitchFamily="34" charset="0"/>
                <a:cs typeface="Calibri" pitchFamily="34" charset="0"/>
              </a:rPr>
              <a:t>TRABZON İL MİLLÎ EĞİTİM MÜDÜRLÜĞÜ</a:t>
            </a:r>
            <a:endParaRPr lang="tr-TR" sz="1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7"/>
          <a:srcRect t="22847" b="21512"/>
          <a:stretch>
            <a:fillRect/>
          </a:stretch>
        </p:blipFill>
        <p:spPr bwMode="auto">
          <a:xfrm>
            <a:off x="4792340" y="3957573"/>
            <a:ext cx="2577948" cy="18562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8733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ESASLARI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632679" y="2061520"/>
            <a:ext cx="9007428" cy="4124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Uygulama, üniversitelerin “</a:t>
            </a:r>
            <a:r>
              <a:rPr lang="tr-TR" sz="3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Topluma Hizmet ve Sosyal Sorumluluk</a:t>
            </a: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çalışmaları olarak değerlendirilecektir. Bu bağlamda alınan danışmanlık hizmetinde </a:t>
            </a:r>
            <a:r>
              <a:rPr lang="tr-TR" sz="3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gönüllülük</a:t>
            </a: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esas tutulacaktır.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Uygulama kapsamında destek alınacak Danışman Akademisyen; okulun yıllık gelişim planı, ihtiyaçları ve türü göz önünde bulundurularak   okul yönetimi tarafından belirlenecektir. 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827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ESASLARI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632679" y="2061520"/>
            <a:ext cx="9007428" cy="4249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Uygulamanın 2019 yılı içerisinde Okul-Akademisyen iş birliğini ortaya koyan protokolün imzalanmasıyla başlatılması planlanmaktadır. 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Protokollerin süresi </a:t>
            </a:r>
            <a:r>
              <a:rPr lang="tr-TR" sz="3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az 1 yıl (Eğitim Öğretim Yılı) </a:t>
            </a: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olmalıdır.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Protokol kapsamında imzalanan “DANIŞMAN AKADEMİSYENLİK UYGULAMASI BELGESİ” okulun görünür bir alanına asılacaktır. 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787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ESASLARI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632679" y="2176474"/>
            <a:ext cx="9007428" cy="361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Uygulama kapsamında belirlenen “Danışman Akademisyen ”in ismi okulun internet sayfasından duyurulacaktır. 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 müdürü, belirlenen okulun danışman akademisyenini 1 hafta içerisinde İl ve İlçe Milli Eğitim Müdürlüklerine bildirmekle yükümlüdür. Ayrıca Danışman Akademisyen Uygulaması kapsamında bildirilen Okul-Akademisyen eşleştirmelerin listesi İl-İlçe Milli Eğitim </a:t>
            </a:r>
            <a:r>
              <a:rPr lang="tr-TR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Müdürlüğü internet </a:t>
            </a: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sayfalarında da yayımlanacaktır.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098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ESASLARI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632678" y="2110214"/>
            <a:ext cx="9594757" cy="4618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Danışman akademisyen okulun ihtiyaçları ve talepleri doğrultusunda üniversite başta olmak üzere diğer kurumlarla yapılacak tüm iş birliklerinde okula rehberlik edecektir. 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Danışman akademisyen okulun yönetim ve öğretim süreçlerine doğrudan destek sunarak, toplantılarına, etkinliklerine ve faaliyetlerine de davet edilebilecektir. Ayrıca okulun ihtiyaç duyduğu her alanda paydaşlara destek sunabilecektir.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769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ESASLARI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632679" y="2249349"/>
            <a:ext cx="9594751" cy="1552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Uygulama kapsamında bir okulun yalnız bir danışman akademisyeni olabilecektir. Bununla birlikte bir akademisyen birden çok okula danışmanlık yapabilecektir. 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9850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14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6"/>
          <p:cNvCxnSpPr>
            <a:stCxn id="14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7"/>
          <p:cNvCxnSpPr>
            <a:stCxn id="14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0" name="19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5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6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  <p:pic>
        <p:nvPicPr>
          <p:cNvPr id="2" name="Picture 2" descr="C:\Users\KOMISYON-AP\Desktop\okul_disi_prot\katilim_belges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75056" y="1353790"/>
            <a:ext cx="7424156" cy="52429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0948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6C5C-297D-40D7-908D-F30303E58C5D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558138" y="4937678"/>
            <a:ext cx="110678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Değerli </a:t>
            </a:r>
            <a:r>
              <a:rPr lang="tr-TR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katkılarınız </a:t>
            </a:r>
            <a:r>
              <a:rPr lang="tr-T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için </a:t>
            </a:r>
            <a:r>
              <a:rPr lang="tr-TR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çok teşekkürler</a:t>
            </a:r>
            <a:endParaRPr lang="tr-TR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3746" t="21347" r="12508" b="20880"/>
          <a:stretch>
            <a:fillRect/>
          </a:stretch>
        </p:blipFill>
        <p:spPr bwMode="auto">
          <a:xfrm>
            <a:off x="4619496" y="458578"/>
            <a:ext cx="2909454" cy="2949640"/>
          </a:xfrm>
          <a:prstGeom prst="rect">
            <a:avLst/>
          </a:prstGeom>
          <a:noFill/>
        </p:spPr>
      </p:pic>
      <p:sp>
        <p:nvSpPr>
          <p:cNvPr id="16" name="15 Metin kutusu"/>
          <p:cNvSpPr txBox="1"/>
          <p:nvPr/>
        </p:nvSpPr>
        <p:spPr>
          <a:xfrm>
            <a:off x="3725722" y="3449423"/>
            <a:ext cx="4741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T.C.</a:t>
            </a:r>
          </a:p>
          <a:p>
            <a:pPr algn="ctr"/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TRABZON VALİLİĞİ</a:t>
            </a:r>
          </a:p>
          <a:p>
            <a:pPr algn="ctr"/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TRABZON İL MİLLÎ EĞİTİM MÜDÜRLÜĞÜ</a:t>
            </a:r>
            <a:endParaRPr lang="tr-TR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93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53725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GEREKÇESİ</a:t>
            </a:r>
          </a:p>
        </p:txBody>
      </p:sp>
      <p:sp>
        <p:nvSpPr>
          <p:cNvPr id="6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Düz Bağlayıcı 6"/>
          <p:cNvCxnSpPr>
            <a:stCxn id="6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>
            <a:stCxn id="6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157276" y="2468955"/>
            <a:ext cx="9877448" cy="3860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Millî Eğitim Bakanlığı 2023 Eğitim Vizyonu hedefleri çerçevesinde, birçok hedefte </a:t>
            </a:r>
            <a:r>
              <a:rPr lang="tr-T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üniversiteler ve akademisyenlerle 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okulların iş birliğinin geliştirilmek istenmesi.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Okullarımızca Vizyon Belgesinin diğer hedeflerine ulaşmanın önünü açabilecek ve onları güçlendirecek uygulamalara ihtiyaç duyulması.</a:t>
            </a:r>
          </a:p>
        </p:txBody>
      </p:sp>
      <p:grpSp>
        <p:nvGrpSpPr>
          <p:cNvPr id="18" name="17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3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2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  <p:pic>
        <p:nvPicPr>
          <p:cNvPr id="15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445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GEREKÇESİ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349994" y="2671240"/>
            <a:ext cx="10011435" cy="303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Okullarımızdaki yönetim süreçlerinin etkili yürütülmesi, öğretmen yetkinliklerinin geliştirilmesi, çevre-okul ilişkilerinin güçlendirilmesi ve öğrenci başarısının her alanda artırılarak okullarda nitelikli eğitimin sağlanması gibi amaçlarla okullar ve üniversiteler arasında bağ kurabilecek akademisyenlerle işbirliğinin önemli görülmesi.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61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AMAÇLARI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559020" y="2418272"/>
            <a:ext cx="9742078" cy="2046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Eğitim Vizyonu ve Okul Gelişim Modeli kapsamında yapılacak çalışmalar başta olmak üzere okulun gerçekleştireceği tüm etkinlik ve uygulamaların akademik bağlamının güçlendirilmesi amaçlanmaktadır. 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9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AMAÇLARI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632679" y="2117600"/>
            <a:ext cx="11026149" cy="474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Akademisyenlerin okula: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Rehberlik,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Koçluk, 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İşbirlikçi öğretim çalışmaları,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Eylem araştırmaları,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Mesleki gelişim,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Ortak planlama,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094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AMAÇLARI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460702" y="2077709"/>
            <a:ext cx="10042322" cy="4458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tr-TR" sz="2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Akademisyenlerin okula: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Öğrenci öğrenmesinin desteklenmesi ve geliştirilmesi,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 plan ve politikalarının belirlenmesinde yer alınması (kurul ve zümre toplantılarına katılım sağlama gibi)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Öğretmenlerin mesleki gelişimine katkı sunulması,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Üniversitelerin </a:t>
            </a:r>
            <a:r>
              <a:rPr lang="tr-TR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tekno</a:t>
            </a: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-kent, müze, laboratuvar gibi etkinlik alanlarının öğrencilere tanıtılması ve açılması için rehberlik yapılması,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Velilere yönelik çalışmalarda yer alması gibi konularda destek sağlaması hedeflenmektedir. 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55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AMAÇLARI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607562" y="2337750"/>
            <a:ext cx="9753867" cy="356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Okulun akademisyenlere: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Bilimsel araştırma imkânı tanıması,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Öğretmen deneyimi desteği </a:t>
            </a:r>
            <a:r>
              <a:rPr lang="tr-TR" sz="3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sunması,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</a:pPr>
            <a:r>
              <a:rPr lang="tr-TR" sz="3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amaçlanmaktadır</a:t>
            </a:r>
            <a:r>
              <a:rPr lang="tr-TR" sz="3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tr-TR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677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SÜRESİ 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740085" y="2745099"/>
            <a:ext cx="9007428" cy="217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Uygulamanın süresi, öğretim üyesi ile okul arasında yapılacak </a:t>
            </a:r>
            <a:r>
              <a:rPr lang="tr-TR" sz="3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az 1 yıllık (Eğitim Öğretim Yılı) </a:t>
            </a: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protokol ile belirlenecektir.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76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Yuvarlatılmış Dikdörtgen 19"/>
          <p:cNvSpPr/>
          <p:nvPr/>
        </p:nvSpPr>
        <p:spPr>
          <a:xfrm>
            <a:off x="1632679" y="1442708"/>
            <a:ext cx="9594760" cy="635000"/>
          </a:xfrm>
          <a:prstGeom prst="roundRect">
            <a:avLst>
              <a:gd name="adj" fmla="val 50000"/>
            </a:avLst>
          </a:prstGeom>
          <a:solidFill>
            <a:srgbClr val="FFCCCC">
              <a:alpha val="25098"/>
            </a:srgb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HEDEF KİTLESİ</a:t>
            </a: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2906C5C-297D-40D7-908D-F30303E58C5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740085" y="2745099"/>
            <a:ext cx="9007428" cy="105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tr-TR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Müdürlüğümüze bağlı resmi okul paydaşlarını ve öğretim üyelerini kapsamaktadır. </a:t>
            </a:r>
          </a:p>
        </p:txBody>
      </p:sp>
      <p:sp>
        <p:nvSpPr>
          <p:cNvPr id="15" name="Oval 5"/>
          <p:cNvSpPr/>
          <p:nvPr/>
        </p:nvSpPr>
        <p:spPr>
          <a:xfrm>
            <a:off x="127011" y="469425"/>
            <a:ext cx="1407120" cy="140712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Düz Bağlayıcı 6"/>
          <p:cNvCxnSpPr>
            <a:stCxn id="15" idx="6"/>
          </p:cNvCxnSpPr>
          <p:nvPr/>
        </p:nvCxnSpPr>
        <p:spPr>
          <a:xfrm>
            <a:off x="1534131" y="1172985"/>
            <a:ext cx="10657870" cy="1867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7"/>
          <p:cNvCxnSpPr>
            <a:stCxn id="15" idx="4"/>
          </p:cNvCxnSpPr>
          <p:nvPr/>
        </p:nvCxnSpPr>
        <p:spPr>
          <a:xfrm>
            <a:off x="830571" y="1876545"/>
            <a:ext cx="0" cy="4680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 descr="C:\Users\KOMISYON-AP\Desktop\04172433_T.C_MILLI_EGITIM_BAKANLIGI_LOGO-PNG-AI\Milli Eğitim Bakanlığı Arma Logo Türkçe\Milli Eğitim Bakanlığı Arma Logo.png"/>
          <p:cNvPicPr>
            <a:picLocks noChangeAspect="1" noChangeArrowheads="1"/>
          </p:cNvPicPr>
          <p:nvPr/>
        </p:nvPicPr>
        <p:blipFill>
          <a:blip r:embed="rId3"/>
          <a:srcRect l="14144" t="22847" r="11435" b="21512"/>
          <a:stretch>
            <a:fillRect/>
          </a:stretch>
        </p:blipFill>
        <p:spPr bwMode="auto">
          <a:xfrm>
            <a:off x="141668" y="502585"/>
            <a:ext cx="1397358" cy="1352009"/>
          </a:xfrm>
          <a:prstGeom prst="rect">
            <a:avLst/>
          </a:prstGeom>
          <a:noFill/>
        </p:spPr>
      </p:pic>
      <p:grpSp>
        <p:nvGrpSpPr>
          <p:cNvPr id="27" name="26 Grup"/>
          <p:cNvGrpSpPr/>
          <p:nvPr/>
        </p:nvGrpSpPr>
        <p:grpSpPr>
          <a:xfrm>
            <a:off x="6691713" y="644754"/>
            <a:ext cx="5468607" cy="430887"/>
            <a:chOff x="6691713" y="644754"/>
            <a:chExt cx="5468607" cy="430887"/>
          </a:xfrm>
        </p:grpSpPr>
        <p:sp>
          <p:nvSpPr>
            <p:cNvPr id="28" name="Akış Çizelgesi: Ayıkla 22">
              <a:extLst>
                <a:ext uri="{FF2B5EF4-FFF2-40B4-BE49-F238E27FC236}">
                  <a16:creationId xmlns:a16="http://schemas.microsoft.com/office/drawing/2014/main" xmlns="" id="{CF3B159C-8FCB-4D51-8AFD-75D83DBA5477}"/>
                </a:ext>
              </a:extLst>
            </p:cNvPr>
            <p:cNvSpPr/>
            <p:nvPr/>
          </p:nvSpPr>
          <p:spPr>
            <a:xfrm rot="5400000">
              <a:off x="6640233" y="769938"/>
              <a:ext cx="280715" cy="177755"/>
            </a:xfrm>
            <a:prstGeom prst="flowChartExtra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Metin kutusu 21">
              <a:extLst>
                <a:ext uri="{FF2B5EF4-FFF2-40B4-BE49-F238E27FC236}">
                  <a16:creationId xmlns:a16="http://schemas.microsoft.com/office/drawing/2014/main" xmlns="" id="{2CA39E8A-914F-49CC-B866-8FFF908D2F38}"/>
                </a:ext>
              </a:extLst>
            </p:cNvPr>
            <p:cNvSpPr txBox="1"/>
            <p:nvPr/>
          </p:nvSpPr>
          <p:spPr>
            <a:xfrm>
              <a:off x="6714687" y="644754"/>
              <a:ext cx="54456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</a:rPr>
                <a:t>DANIŞMAN AKADEMİSYEN UYGULAMASI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283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1998</TotalTime>
  <Words>541</Words>
  <Application>Microsoft Office PowerPoint</Application>
  <PresentationFormat>Geniş ekran</PresentationFormat>
  <Paragraphs>98</Paragraphs>
  <Slides>16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Arial Black</vt:lpstr>
      <vt:lpstr>Calibri</vt:lpstr>
      <vt:lpstr>Georgia</vt:lpstr>
      <vt:lpstr>Times New Roman</vt:lpstr>
      <vt:lpstr>Trebuchet MS</vt:lpstr>
      <vt:lpstr>Wingdings</vt:lpstr>
      <vt:lpstr>Wingdings 2</vt:lpstr>
      <vt:lpstr>Şehir Hayatı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HuseyinGOKALP</dc:creator>
  <cp:lastModifiedBy>G.MemisKAPTANOGLU</cp:lastModifiedBy>
  <cp:revision>215</cp:revision>
  <dcterms:created xsi:type="dcterms:W3CDTF">2018-06-29T11:21:05Z</dcterms:created>
  <dcterms:modified xsi:type="dcterms:W3CDTF">2019-12-25T12:03:30Z</dcterms:modified>
</cp:coreProperties>
</file>